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0" r:id="rId1"/>
  </p:sldMasterIdLst>
  <p:notesMasterIdLst>
    <p:notesMasterId r:id="rId41"/>
  </p:notesMasterIdLst>
  <p:sldIdLst>
    <p:sldId id="517" r:id="rId2"/>
    <p:sldId id="515" r:id="rId3"/>
    <p:sldId id="502" r:id="rId4"/>
    <p:sldId id="514" r:id="rId5"/>
    <p:sldId id="472" r:id="rId6"/>
    <p:sldId id="408" r:id="rId7"/>
    <p:sldId id="409" r:id="rId8"/>
    <p:sldId id="399" r:id="rId9"/>
    <p:sldId id="473" r:id="rId10"/>
    <p:sldId id="402" r:id="rId11"/>
    <p:sldId id="410" r:id="rId12"/>
    <p:sldId id="392" r:id="rId13"/>
    <p:sldId id="440" r:id="rId14"/>
    <p:sldId id="475" r:id="rId15"/>
    <p:sldId id="413" r:id="rId16"/>
    <p:sldId id="415" r:id="rId17"/>
    <p:sldId id="400" r:id="rId18"/>
    <p:sldId id="477" r:id="rId19"/>
    <p:sldId id="478" r:id="rId20"/>
    <p:sldId id="479" r:id="rId21"/>
    <p:sldId id="416" r:id="rId22"/>
    <p:sldId id="471" r:id="rId23"/>
    <p:sldId id="512" r:id="rId24"/>
    <p:sldId id="480" r:id="rId25"/>
    <p:sldId id="482" r:id="rId26"/>
    <p:sldId id="488" r:id="rId27"/>
    <p:sldId id="487" r:id="rId28"/>
    <p:sldId id="417" r:id="rId29"/>
    <p:sldId id="401" r:id="rId30"/>
    <p:sldId id="391" r:id="rId31"/>
    <p:sldId id="491" r:id="rId32"/>
    <p:sldId id="483" r:id="rId33"/>
    <p:sldId id="484" r:id="rId34"/>
    <p:sldId id="423" r:id="rId35"/>
    <p:sldId id="505" r:id="rId36"/>
    <p:sldId id="503" r:id="rId37"/>
    <p:sldId id="424" r:id="rId38"/>
    <p:sldId id="425" r:id="rId39"/>
    <p:sldId id="51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B7F0FF"/>
    <a:srgbClr val="1E1E1E"/>
    <a:srgbClr val="05D02B"/>
    <a:srgbClr val="EB5C3E"/>
    <a:srgbClr val="D9D9D9"/>
    <a:srgbClr val="EDF5FF"/>
    <a:srgbClr val="FFFFFF"/>
    <a:srgbClr val="303030"/>
    <a:srgbClr val="B1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/>
    <p:restoredTop sz="86543"/>
  </p:normalViewPr>
  <p:slideViewPr>
    <p:cSldViewPr snapToGrid="0" snapToObjects="1">
      <p:cViewPr>
        <p:scale>
          <a:sx n="80" d="100"/>
          <a:sy n="80" d="100"/>
        </p:scale>
        <p:origin x="1432" y="1360"/>
      </p:cViewPr>
      <p:guideLst/>
    </p:cSldViewPr>
  </p:slideViewPr>
  <p:outlineViewPr>
    <p:cViewPr>
      <p:scale>
        <a:sx n="33" d="100"/>
        <a:sy n="33" d="100"/>
      </p:scale>
      <p:origin x="0" y="-7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8635F-7751-4348-A7D1-6B1A1BEA6C1D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4C285-E61A-9C47-9C95-7EF9D85AB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9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5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51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3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2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4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2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59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01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6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4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45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Alpha band reflects an “idling” state in which the underlying cortical regions are not engaged in any task related sensory information</a:t>
            </a:r>
          </a:p>
          <a:p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Top-down attentional processing results in </a:t>
            </a:r>
            <a:r>
              <a:rPr lang="en-US" sz="1200" b="1" dirty="0" smtClean="0">
                <a:latin typeface="Calibri" charset="0"/>
                <a:ea typeface="Calibri" charset="0"/>
                <a:cs typeface="Calibri" charset="0"/>
              </a:rPr>
              <a:t>reduced alpha power in 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attended and </a:t>
            </a:r>
            <a:r>
              <a:rPr lang="en-US" sz="1200" b="1" dirty="0" smtClean="0">
                <a:latin typeface="Calibri" charset="0"/>
                <a:ea typeface="Calibri" charset="0"/>
                <a:cs typeface="Calibri" charset="0"/>
              </a:rPr>
              <a:t>higher alpha power in unattended 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areas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spc="10" dirty="0" smtClean="0">
                <a:latin typeface="Calibri" charset="0"/>
                <a:ea typeface="Calibri" charset="0"/>
                <a:cs typeface="Calibri" charset="0"/>
              </a:rPr>
              <a:t>Low-frequency oscillations provide predictions via feedback connections, while gamma oscillations signal the mismatch of sensory input to these predictions (the prediction error) via feedforward connections.</a:t>
            </a:r>
          </a:p>
          <a:p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1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6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4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96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4C285-E61A-9C47-9C95-7EF9D85ABE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9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C7D63DD-D7E0-414C-BB26-8B8A7012D33C}" type="datetime1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B736-B295-9844-85A6-359FEBFF9143}" type="datetime1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4241-8861-1348-BBE0-F1CC91818DEA}" type="datetime1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4"/>
          <a:stretch/>
        </p:blipFill>
        <p:spPr>
          <a:xfrm>
            <a:off x="0" y="537368"/>
            <a:ext cx="11292840" cy="61904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1292840" cy="1295400"/>
          </a:xfrm>
          <a:prstGeom prst="rect">
            <a:avLst/>
          </a:prstGeom>
          <a:gradFill flip="none" rotWithShape="1">
            <a:gsLst>
              <a:gs pos="93000">
                <a:srgbClr val="818181"/>
              </a:gs>
              <a:gs pos="30000">
                <a:schemeClr val="tx2">
                  <a:lumMod val="10000"/>
                </a:schemeClr>
              </a:gs>
              <a:gs pos="100000">
                <a:srgbClr val="303030">
                  <a:tint val="44500"/>
                  <a:satMod val="160000"/>
                </a:srgbClr>
              </a:gs>
              <a:gs pos="100000">
                <a:srgbClr val="30303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innerShdw blurRad="63500" dist="101600" dir="81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brightRoom" dir="tl"/>
          </a:scene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396920"/>
            <a:ext cx="9692640" cy="1325562"/>
          </a:xfrm>
        </p:spPr>
        <p:txBody>
          <a:bodyPr>
            <a:normAutofit/>
          </a:bodyPr>
          <a:lstStyle>
            <a:lvl1pPr>
              <a:defRPr lang="en-US" sz="3600" kern="1200" dirty="0">
                <a:solidFill>
                  <a:schemeClr val="tx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buClr>
                <a:schemeClr val="tx1">
                  <a:lumMod val="85000"/>
                </a:schemeClr>
              </a:buClr>
              <a:defRPr sz="2400">
                <a:latin typeface="Calibri" charset="0"/>
                <a:ea typeface="Calibri" charset="0"/>
                <a:cs typeface="Calibri" charset="0"/>
              </a:defRPr>
            </a:lvl1pPr>
            <a:lvl2pPr>
              <a:lnSpc>
                <a:spcPct val="150000"/>
              </a:lnSpc>
              <a:buClr>
                <a:schemeClr val="tx1">
                  <a:lumMod val="85000"/>
                </a:schemeClr>
              </a:buClr>
              <a:defRPr sz="2000">
                <a:latin typeface="Calibri" charset="0"/>
                <a:ea typeface="Calibri" charset="0"/>
                <a:cs typeface="Calibri" charset="0"/>
              </a:defRPr>
            </a:lvl2pPr>
            <a:lvl3pPr>
              <a:lnSpc>
                <a:spcPct val="150000"/>
              </a:lnSpc>
              <a:buClr>
                <a:schemeClr val="tx1">
                  <a:lumMod val="85000"/>
                </a:schemeClr>
              </a:buClr>
              <a:defRPr sz="1800">
                <a:latin typeface="Calibri" charset="0"/>
                <a:ea typeface="Calibri" charset="0"/>
                <a:cs typeface="Calibri" charset="0"/>
              </a:defRPr>
            </a:lvl3pPr>
            <a:lvl4pPr>
              <a:lnSpc>
                <a:spcPct val="150000"/>
              </a:lnSpc>
              <a:buClr>
                <a:schemeClr val="tx1">
                  <a:lumMod val="85000"/>
                </a:schemeClr>
              </a:buClr>
              <a:defRPr sz="1800">
                <a:latin typeface="Calibri" charset="0"/>
                <a:ea typeface="Calibri" charset="0"/>
                <a:cs typeface="Calibri" charset="0"/>
              </a:defRPr>
            </a:lvl4pPr>
            <a:lvl5pPr>
              <a:lnSpc>
                <a:spcPct val="150000"/>
              </a:lnSpc>
              <a:buClr>
                <a:schemeClr val="tx1">
                  <a:lumMod val="85000"/>
                </a:schemeClr>
              </a:buClr>
              <a:defRPr sz="18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EB083-8B08-E943-8E17-3E24BBA31AA8}" type="datetime1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C5A2CA29-DF03-5C43-B7E4-3FC9ACA9C3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 userDrawn="1"/>
        </p:nvPicPr>
        <p:blipFill>
          <a:blip r:embed="rId3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61" b="97753" l="3774" r="97799">
                        <a14:foregroundMark x1="85535" y1="53652" x2="85535" y2="53652"/>
                        <a14:foregroundMark x1="17925" y1="68820" x2="8805" y2="62921"/>
                        <a14:foregroundMark x1="11635" y1="32022" x2="26101" y2="15730"/>
                        <a14:foregroundMark x1="42767" y1="8708" x2="52830" y2="8427"/>
                        <a14:foregroundMark x1="35849" y1="67978" x2="42138" y2="69663"/>
                        <a14:foregroundMark x1="55346" y1="74157" x2="56289" y2="80056"/>
                        <a14:foregroundMark x1="53459" y1="81742" x2="46541" y2="83989"/>
                        <a14:backgroundMark x1="87736" y1="56461" x2="87736" y2="56461"/>
                        <a14:backgroundMark x1="87736" y1="59270" x2="87736" y2="59270"/>
                        <a14:backgroundMark x1="56918" y1="73596" x2="56918" y2="73596"/>
                        <a14:backgroundMark x1="62579" y1="72753" x2="72327" y2="71629"/>
                        <a14:backgroundMark x1="82704" y1="66573" x2="87421" y2="60955"/>
                        <a14:backgroundMark x1="35849" y1="67978" x2="23585" y2="69663"/>
                        <a14:backgroundMark x1="8176" y1="61517" x2="6604" y2="49157"/>
                        <a14:backgroundMark x1="6289" y1="46348" x2="11635" y2="32865"/>
                        <a14:backgroundMark x1="26415" y1="15449" x2="42767" y2="8708"/>
                        <a14:backgroundMark x1="27044" y1="16292" x2="17925" y2="23034"/>
                        <a14:backgroundMark x1="16981" y1="24719" x2="11321" y2="33146"/>
                        <a14:backgroundMark x1="53145" y1="8146" x2="60377" y2="8989"/>
                        <a14:backgroundMark x1="41824" y1="69944" x2="37107" y2="72753"/>
                        <a14:backgroundMark x1="55660" y1="80056" x2="53774" y2="81742"/>
                        <a14:backgroundMark x1="8805" y1="60955" x2="11321" y2="64045"/>
                        <a14:backgroundMark x1="19497" y1="68258" x2="17610" y2="68539"/>
                        <a14:backgroundMark x1="10692" y1="64607" x2="12579" y2="66011"/>
                        <a14:backgroundMark x1="13836" y1="66854" x2="16981" y2="67416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3" y="-81295"/>
            <a:ext cx="1277977" cy="1430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87CF-BE96-0E45-B6DD-5B8343B66C7A}" type="datetime1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7A3D-922D-5440-BB76-DE8D44850A78}" type="datetime1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B3CD9-AEFD-D642-9BE6-42A9EC7279B2}" type="datetime1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2BC-3F04-7D46-944A-B55D4FC68CEF}" type="datetime1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FCE6-A0B9-4342-9346-5ADAA045A5AD}" type="datetime1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B0E8-29A5-1447-84A7-1A4EAD9581FB}" type="datetime1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0CC7-1D99-654B-B48C-F96B103A3BD8}" type="datetime1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12352D9-87D6-8149-A6D5-A5BD36DA0B2C}" type="datetime1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C5A2CA29-DF03-5C43-B7E4-3FC9ACA9C3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0"/>
            <a:ext cx="11320819" cy="6858000"/>
            <a:chOff x="0" y="0"/>
            <a:chExt cx="11320819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1287748" y="0"/>
              <a:ext cx="0" cy="685800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35" b="8709"/>
            <a:stretch/>
          </p:blipFill>
          <p:spPr>
            <a:xfrm>
              <a:off x="0" y="5240965"/>
              <a:ext cx="11273245" cy="62433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46365" y="5865304"/>
              <a:ext cx="817418" cy="193964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4113" y="5890044"/>
              <a:ext cx="8963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ea typeface="Arial Hebrew" charset="-79"/>
                  <a:cs typeface="Arial Hebrew" charset="-79"/>
                </a:rPr>
                <a:t>042219</a:t>
              </a:r>
              <a:endParaRPr lang="en-US" dirty="0">
                <a:ea typeface="Arial Hebrew" charset="-79"/>
                <a:cs typeface="Arial Hebrew" charset="-79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68275" y="6191834"/>
              <a:ext cx="3966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Supervisor</a:t>
              </a:r>
              <a:r>
                <a:rPr lang="en-US" dirty="0" smtClean="0"/>
                <a:t>: Prof. Randall O’Reilly</a:t>
              </a:r>
              <a:endParaRPr lang="en-US" dirty="0"/>
            </a:p>
          </p:txBody>
        </p:sp>
        <p:pic>
          <p:nvPicPr>
            <p:cNvPr id="41" name="Content Placeholder 4"/>
            <p:cNvPicPr>
              <a:picLocks noChangeAspect="1"/>
            </p:cNvPicPr>
            <p:nvPr/>
          </p:nvPicPr>
          <p:blipFill>
            <a:blip r:embed="rId4">
              <a:grayscl/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1" b="97753" l="3774" r="97799">
                          <a14:foregroundMark x1="85535" y1="53652" x2="85535" y2="53652"/>
                          <a14:foregroundMark x1="17925" y1="68820" x2="8805" y2="62921"/>
                          <a14:foregroundMark x1="11635" y1="32022" x2="26101" y2="15730"/>
                          <a14:foregroundMark x1="42767" y1="8708" x2="52830" y2="8427"/>
                          <a14:foregroundMark x1="35849" y1="67978" x2="42138" y2="69663"/>
                          <a14:foregroundMark x1="55346" y1="74157" x2="56289" y2="80056"/>
                          <a14:foregroundMark x1="53459" y1="81742" x2="46541" y2="83989"/>
                          <a14:backgroundMark x1="87736" y1="56461" x2="87736" y2="56461"/>
                          <a14:backgroundMark x1="87736" y1="59270" x2="87736" y2="59270"/>
                          <a14:backgroundMark x1="56918" y1="73596" x2="56918" y2="73596"/>
                          <a14:backgroundMark x1="62579" y1="72753" x2="72327" y2="71629"/>
                          <a14:backgroundMark x1="82704" y1="66573" x2="87421" y2="60955"/>
                          <a14:backgroundMark x1="35849" y1="67978" x2="23585" y2="69663"/>
                          <a14:backgroundMark x1="8176" y1="61517" x2="6604" y2="49157"/>
                          <a14:backgroundMark x1="6289" y1="46348" x2="11635" y2="32865"/>
                          <a14:backgroundMark x1="26415" y1="15449" x2="42767" y2="8708"/>
                          <a14:backgroundMark x1="27044" y1="16292" x2="17925" y2="23034"/>
                          <a14:backgroundMark x1="16981" y1="24719" x2="11321" y2="33146"/>
                          <a14:backgroundMark x1="53145" y1="8146" x2="60377" y2="8989"/>
                          <a14:backgroundMark x1="41824" y1="69944" x2="37107" y2="72753"/>
                          <a14:backgroundMark x1="55660" y1="80056" x2="53774" y2="81742"/>
                          <a14:backgroundMark x1="8805" y1="60955" x2="11321" y2="64045"/>
                          <a14:backgroundMark x1="19497" y1="68258" x2="17610" y2="68539"/>
                          <a14:backgroundMark x1="10692" y1="64607" x2="12579" y2="66011"/>
                          <a14:backgroundMark x1="13836" y1="66854" x2="16981" y2="67416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044" y="5391397"/>
              <a:ext cx="1281775" cy="143494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9"/>
            <a:stretch/>
          </p:blipFill>
          <p:spPr>
            <a:xfrm>
              <a:off x="0" y="0"/>
              <a:ext cx="11273245" cy="5391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80" y="1437849"/>
            <a:ext cx="9070835" cy="5237271"/>
          </a:xfrm>
        </p:spPr>
      </p:pic>
      <p:sp>
        <p:nvSpPr>
          <p:cNvPr id="11" name="Rounded Rectangle 10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Exp1.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8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443247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 1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59" y="1316220"/>
            <a:ext cx="4411542" cy="5540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9" name="Group 38"/>
          <p:cNvGrpSpPr/>
          <p:nvPr/>
        </p:nvGrpSpPr>
        <p:grpSpPr>
          <a:xfrm>
            <a:off x="5100979" y="3748457"/>
            <a:ext cx="975360" cy="781890"/>
            <a:chOff x="6294120" y="3723657"/>
            <a:chExt cx="975360" cy="781890"/>
          </a:xfrm>
        </p:grpSpPr>
        <p:sp>
          <p:nvSpPr>
            <p:cNvPr id="12" name="Left Bracket 11"/>
            <p:cNvSpPr/>
            <p:nvPr/>
          </p:nvSpPr>
          <p:spPr>
            <a:xfrm rot="5400000">
              <a:off x="6645441" y="3881508"/>
              <a:ext cx="272718" cy="975360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7581" y="3723657"/>
              <a:ext cx="31290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C00000"/>
                  </a:solidFill>
                </a:rPr>
                <a:t>*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 rot="16200000">
            <a:off x="2797036" y="1848579"/>
            <a:ext cx="18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</a:rPr>
              <a:t>Trans block 1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734345" y="1841264"/>
            <a:ext cx="18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</a:rPr>
              <a:t>Trans block 2</a:t>
            </a:r>
            <a:endParaRPr lang="en-US" sz="1600" b="1" dirty="0">
              <a:solidFill>
                <a:srgbClr val="00206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64592" y="1344428"/>
            <a:ext cx="2215760" cy="1333527"/>
            <a:chOff x="8250853" y="2189891"/>
            <a:chExt cx="2215760" cy="1333527"/>
          </a:xfrm>
        </p:grpSpPr>
        <p:grpSp>
          <p:nvGrpSpPr>
            <p:cNvPr id="23" name="Group 22"/>
            <p:cNvGrpSpPr/>
            <p:nvPr/>
          </p:nvGrpSpPr>
          <p:grpSpPr>
            <a:xfrm>
              <a:off x="8250853" y="2528492"/>
              <a:ext cx="2215760" cy="994926"/>
              <a:chOff x="1659988" y="3239449"/>
              <a:chExt cx="2215760" cy="99492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659988" y="3305908"/>
                <a:ext cx="1613360" cy="928467"/>
              </a:xfrm>
              <a:prstGeom prst="roundRect">
                <a:avLst/>
              </a:prstGeom>
              <a:solidFill>
                <a:srgbClr val="FFFFFF"/>
              </a:soli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321607" y="3239449"/>
                <a:ext cx="3273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en-US" sz="48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284387" y="3405935"/>
                <a:ext cx="13264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QY</a:t>
                </a:r>
                <a:endParaRPr 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549331" y="3642743"/>
                <a:ext cx="13264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OX</a:t>
                </a:r>
                <a:endParaRPr lang="en-US" b="1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040556" y="3642743"/>
                <a:ext cx="37908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QY</a:t>
                </a:r>
                <a:endParaRPr 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277366" y="3863137"/>
                <a:ext cx="13264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YQ</a:t>
                </a:r>
                <a:endParaRPr 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8644470" y="2189891"/>
              <a:ext cx="11687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Right</a:t>
              </a:r>
              <a:endPara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648108" y="629316"/>
            <a:ext cx="46241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Can people learn the sequence implicitly and without the association with their motor responses? 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When the sequence learning will happen (during the first or second half of the experiment)? 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Only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second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transition block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0157" y="6211669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30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subjects</a:t>
            </a: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Exp1.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Res1.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42" y="1355273"/>
            <a:ext cx="9360839" cy="5467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 rot="16200000">
            <a:off x="2111002" y="1753224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</a:rPr>
              <a:t>Trans block 1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3218358" y="1748122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rgbClr val="002060"/>
                </a:solidFill>
              </a:rPr>
              <a:t>Trans block 2</a:t>
            </a:r>
            <a:endParaRPr lang="en-US" sz="1000" b="1" dirty="0">
              <a:solidFill>
                <a:srgbClr val="00206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744347" y="3996434"/>
            <a:ext cx="465252" cy="474367"/>
            <a:chOff x="8308336" y="4223142"/>
            <a:chExt cx="617300" cy="376154"/>
          </a:xfrm>
        </p:grpSpPr>
        <p:sp>
          <p:nvSpPr>
            <p:cNvPr id="16" name="Left Bracket 15"/>
            <p:cNvSpPr/>
            <p:nvPr/>
          </p:nvSpPr>
          <p:spPr>
            <a:xfrm rot="5400000">
              <a:off x="8555572" y="4229232"/>
              <a:ext cx="122828" cy="617300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01949" y="422314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*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8776" y="4525485"/>
            <a:ext cx="465252" cy="474367"/>
            <a:chOff x="8308336" y="4223142"/>
            <a:chExt cx="617300" cy="376154"/>
          </a:xfrm>
        </p:grpSpPr>
        <p:sp>
          <p:nvSpPr>
            <p:cNvPr id="19" name="Left Bracket 18"/>
            <p:cNvSpPr/>
            <p:nvPr/>
          </p:nvSpPr>
          <p:spPr>
            <a:xfrm rot="5400000">
              <a:off x="8555572" y="4229232"/>
              <a:ext cx="122828" cy="617300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01949" y="4223142"/>
              <a:ext cx="300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*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rot="16200000">
            <a:off x="4388224" y="1783150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</a:rPr>
              <a:t>Trans block 1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480340" y="1762808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rgbClr val="002060"/>
                </a:solidFill>
              </a:rPr>
              <a:t>Trans block 2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6650206" y="1752116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</a:rPr>
              <a:t>Trans block 1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7742322" y="1747014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rgbClr val="002060"/>
                </a:solidFill>
              </a:rPr>
              <a:t>Trans block 2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8942668" y="1690083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</a:rPr>
              <a:t>Trans block 1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9973824" y="1669741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</a:rPr>
              <a:t>Trans block 2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1223" y="-735532"/>
            <a:ext cx="74414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3. Do the position of the targets (XO/OX) affect the sequence learning?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YES</a:t>
            </a:r>
            <a:endParaRPr lang="en-US" b="1" dirty="0" smtClean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4711" y="6211669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30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subjects</a:t>
            </a: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Exp1.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Res1.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31634" y="2047214"/>
            <a:ext cx="226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436" y="1359557"/>
            <a:ext cx="109964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tx1">
                  <a:lumMod val="85000"/>
                </a:schemeClr>
              </a:buClr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In Exp. 1:</a:t>
            </a:r>
          </a:p>
          <a:p>
            <a:pPr algn="just">
              <a:lnSpc>
                <a:spcPct val="150000"/>
              </a:lnSpc>
              <a:buClr>
                <a:schemeClr val="tx1">
                  <a:lumMod val="85000"/>
                </a:schemeClr>
              </a:buClr>
            </a:pPr>
            <a:endParaRPr lang="en-US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Participants exhibited a </a:t>
            </a: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general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improvement on sequential blocks, faster RTs. 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endParaRPr lang="en-US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How much of their learning is by an acquisition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sequence-specific/ predictive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knowledge?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Exp1.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Res1.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21" y="-385483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 2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592" y="1591236"/>
            <a:ext cx="549984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Goal: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95000"/>
                </a:schemeClr>
              </a:buClr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Measuring a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trial-by-trial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predictive learning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95000"/>
                </a:schemeClr>
              </a:buCl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Add catch trials to the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experiment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Can people still learn the sequence implicitly after adding the catch trials?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Do the position of the targets (XO/OX) affect learning? Similar trend as experiment 1?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64" y="2159446"/>
            <a:ext cx="5172236" cy="2903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8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20"/>
          <a:stretch/>
        </p:blipFill>
        <p:spPr>
          <a:xfrm>
            <a:off x="300275" y="2164977"/>
            <a:ext cx="10746278" cy="2783542"/>
          </a:xfrm>
        </p:spPr>
      </p:pic>
      <p:sp>
        <p:nvSpPr>
          <p:cNvPr id="9" name="TextBox 8"/>
          <p:cNvSpPr txBox="1"/>
          <p:nvPr/>
        </p:nvSpPr>
        <p:spPr>
          <a:xfrm>
            <a:off x="434745" y="5165814"/>
            <a:ext cx="1828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Predicted, 70 %</a:t>
            </a:r>
          </a:p>
          <a:p>
            <a:endParaRPr lang="en-US" sz="2000" b="1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b="1" dirty="0" smtClean="0">
                <a:solidFill>
                  <a:srgbClr val="EB5C3E"/>
                </a:solidFill>
                <a:latin typeface="Calibri" charset="0"/>
                <a:ea typeface="Calibri" charset="0"/>
                <a:cs typeface="Calibri" charset="0"/>
              </a:rPr>
              <a:t>Catch, 30 %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0" y="1366069"/>
            <a:ext cx="9567950" cy="5370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46" y="1419744"/>
            <a:ext cx="9200992" cy="5397915"/>
          </a:xfrm>
        </p:spPr>
      </p:pic>
      <p:sp>
        <p:nvSpPr>
          <p:cNvPr id="8" name="TextBox 7"/>
          <p:cNvSpPr txBox="1"/>
          <p:nvPr/>
        </p:nvSpPr>
        <p:spPr>
          <a:xfrm>
            <a:off x="367715" y="6245530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54 subjects 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83354" y="31448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74293" y="334412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5232" y="374218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715" y="-237498"/>
            <a:ext cx="7479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Can people still learn the sequence implicitly after adding the catch trials?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 YES, but not in all positions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Res2.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4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46" y="1419744"/>
            <a:ext cx="9200992" cy="5397915"/>
          </a:xfrm>
        </p:spPr>
      </p:pic>
      <p:sp>
        <p:nvSpPr>
          <p:cNvPr id="8" name="TextBox 7"/>
          <p:cNvSpPr txBox="1"/>
          <p:nvPr/>
        </p:nvSpPr>
        <p:spPr>
          <a:xfrm>
            <a:off x="367715" y="6245530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54 subjects 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83354" y="314484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74293" y="334412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5232" y="374218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715" y="-250945"/>
            <a:ext cx="87090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2.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Do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the position of the targets (XO/OX) affect learning? Similar trend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as experiment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Only for the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right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position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Res2.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454" y="1414642"/>
            <a:ext cx="1099646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In Exp. 2: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Participants exhibited a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general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improvement on sequential blocks, faster RTs. 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Participants exhibited a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sequence-specific/predictive</a:t>
            </a: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learning, only in the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right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position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Question</a:t>
            </a: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: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What is the role of alpha-band frequency?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Res2.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" y="1280161"/>
            <a:ext cx="11319164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Introduction</a:t>
            </a:r>
            <a:endParaRPr lang="en-US" sz="28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2029977"/>
            <a:ext cx="11319165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Experiments</a:t>
            </a:r>
            <a:endParaRPr lang="en-US" sz="28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0" y="2782054"/>
            <a:ext cx="11319165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Preliminary Results</a:t>
            </a:r>
            <a:endParaRPr lang="en-US" sz="28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547109"/>
            <a:ext cx="11319165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Summary</a:t>
            </a:r>
            <a:endParaRPr lang="en-US" sz="28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4306551"/>
            <a:ext cx="11319165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Discussion</a:t>
            </a:r>
            <a:endParaRPr lang="en-US" sz="28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5074331"/>
            <a:ext cx="11319165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Future Steps</a:t>
            </a:r>
            <a:endParaRPr lang="en-US" sz="28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21" y="-385483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 2.1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592" y="1591236"/>
            <a:ext cx="549984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Goal: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Investigate the role of alpha-band frequency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Does the behavioral data replicate?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is the role of alpha-band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phase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in predictive learning?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43" y="1828800"/>
            <a:ext cx="5328168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Exp2.1.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3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68" y="1366774"/>
            <a:ext cx="9288882" cy="5438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64592" y="6287437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11 subjects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749" y="-20288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Does the behavioral data replicate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? 	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       Similar trend, not sig. yet. 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Exp2.1.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Res2.1.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1" y="640136"/>
            <a:ext cx="9692640" cy="13255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Inter Trial Coherence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" y="2163676"/>
            <a:ext cx="7087765" cy="3284871"/>
          </a:xfrm>
        </p:spPr>
      </p:pic>
      <p:grpSp>
        <p:nvGrpSpPr>
          <p:cNvPr id="6" name="Group 5"/>
          <p:cNvGrpSpPr/>
          <p:nvPr/>
        </p:nvGrpSpPr>
        <p:grpSpPr>
          <a:xfrm>
            <a:off x="7132626" y="2150797"/>
            <a:ext cx="2199633" cy="3284871"/>
            <a:chOff x="8296835" y="2187640"/>
            <a:chExt cx="2231130" cy="347603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3" t="12872" r="59214" b="19270"/>
            <a:stretch/>
          </p:blipFill>
          <p:spPr>
            <a:xfrm>
              <a:off x="8296835" y="2187640"/>
              <a:ext cx="2231130" cy="347603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8296835" y="3582178"/>
              <a:ext cx="691215" cy="3434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9" t="12754" r="27218" b="19269"/>
          <a:stretch/>
        </p:blipFill>
        <p:spPr>
          <a:xfrm>
            <a:off x="9277047" y="2150796"/>
            <a:ext cx="1951246" cy="32848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61" y="2150795"/>
            <a:ext cx="11183431" cy="328487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027894" y="5645892"/>
            <a:ext cx="249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ITC          &gt;          ITC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1749" y="0"/>
            <a:ext cx="6096000" cy="1154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2.   What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is the role of alpha-band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phase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in predictive learning?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8717" y="5710287"/>
            <a:ext cx="568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Timing of the oscillations, timing is embedded in phase.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96634" y="3300501"/>
            <a:ext cx="311972" cy="3281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3028774">
            <a:off x="6645407" y="3237610"/>
            <a:ext cx="116411" cy="1077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4858719">
            <a:off x="6995969" y="4439509"/>
            <a:ext cx="116411" cy="1077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6745950" y="3352180"/>
            <a:ext cx="110299" cy="116004"/>
          </a:xfrm>
          <a:prstGeom prst="line">
            <a:avLst/>
          </a:prstGeom>
          <a:ln w="28575">
            <a:solidFill>
              <a:srgbClr val="05D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700263" y="3743357"/>
            <a:ext cx="311972" cy="3281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6753208" y="3922802"/>
            <a:ext cx="113297" cy="93355"/>
          </a:xfrm>
          <a:prstGeom prst="line">
            <a:avLst/>
          </a:prstGeom>
          <a:ln w="28575">
            <a:solidFill>
              <a:srgbClr val="05D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685526" y="4373463"/>
            <a:ext cx="311972" cy="3281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6848992" y="4537517"/>
            <a:ext cx="144877" cy="0"/>
          </a:xfrm>
          <a:prstGeom prst="line">
            <a:avLst/>
          </a:prstGeom>
          <a:ln w="28575">
            <a:solidFill>
              <a:srgbClr val="05D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Exp2.1.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Res2.1.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-30996" y="6453400"/>
            <a:ext cx="124658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Calibri" charset="0"/>
                <a:ea typeface="Calibri" charset="0"/>
                <a:cs typeface="Times New Roman" charset="0"/>
              </a:rPr>
              <a:t>Cohen, M.X., 2014. </a:t>
            </a:r>
            <a:r>
              <a:rPr lang="en-US" i="1" dirty="0" smtClean="0">
                <a:latin typeface="Calibri" charset="0"/>
                <a:ea typeface="Calibri" charset="0"/>
                <a:cs typeface="Times New Roman" charset="0"/>
              </a:rPr>
              <a:t>“</a:t>
            </a:r>
            <a:r>
              <a:rPr lang="en-US" b="1" i="1" dirty="0" smtClean="0">
                <a:latin typeface="Calibri" charset="0"/>
                <a:ea typeface="Calibri" charset="0"/>
                <a:cs typeface="Times New Roman" charset="0"/>
              </a:rPr>
              <a:t>Analyzing </a:t>
            </a:r>
            <a:r>
              <a:rPr lang="en-US" b="1" i="1" dirty="0">
                <a:latin typeface="Calibri" charset="0"/>
                <a:ea typeface="Calibri" charset="0"/>
                <a:cs typeface="Times New Roman" charset="0"/>
              </a:rPr>
              <a:t>neural time series data : theory and </a:t>
            </a:r>
            <a:r>
              <a:rPr lang="en-US" b="1" i="1" dirty="0" smtClean="0">
                <a:latin typeface="Calibri" charset="0"/>
                <a:ea typeface="Calibri" charset="0"/>
                <a:cs typeface="Times New Roman" charset="0"/>
              </a:rPr>
              <a:t>practice”,</a:t>
            </a:r>
            <a:r>
              <a:rPr lang="en-US" i="1" dirty="0" smtClean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i="1" dirty="0">
                <a:latin typeface="Calibri" charset="0"/>
                <a:ea typeface="Calibri" charset="0"/>
                <a:cs typeface="Times New Roman" charset="0"/>
              </a:rPr>
              <a:t>Cambridge, Massachusetts : The MIT Press.</a:t>
            </a:r>
            <a:endParaRPr lang="en-US" i="1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9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430368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Cluster-based correction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95" y="1609788"/>
            <a:ext cx="8721392" cy="448194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30996" y="6373190"/>
            <a:ext cx="124658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Calibri" charset="0"/>
                <a:ea typeface="Calibri" charset="0"/>
                <a:cs typeface="Times New Roman" charset="0"/>
              </a:rPr>
              <a:t>Cohen, M.X., 2014. </a:t>
            </a:r>
            <a:r>
              <a:rPr lang="en-US" i="1" dirty="0" smtClean="0">
                <a:latin typeface="Calibri" charset="0"/>
                <a:ea typeface="Calibri" charset="0"/>
                <a:cs typeface="Times New Roman" charset="0"/>
              </a:rPr>
              <a:t>“</a:t>
            </a:r>
            <a:r>
              <a:rPr lang="en-US" b="1" i="1" dirty="0" smtClean="0">
                <a:latin typeface="Calibri" charset="0"/>
                <a:ea typeface="Calibri" charset="0"/>
                <a:cs typeface="Times New Roman" charset="0"/>
              </a:rPr>
              <a:t>Analyzing </a:t>
            </a:r>
            <a:r>
              <a:rPr lang="en-US" b="1" i="1" dirty="0">
                <a:latin typeface="Calibri" charset="0"/>
                <a:ea typeface="Calibri" charset="0"/>
                <a:cs typeface="Times New Roman" charset="0"/>
              </a:rPr>
              <a:t>neural time series data : theory and </a:t>
            </a:r>
            <a:r>
              <a:rPr lang="en-US" b="1" i="1" dirty="0" smtClean="0">
                <a:latin typeface="Calibri" charset="0"/>
                <a:ea typeface="Calibri" charset="0"/>
                <a:cs typeface="Times New Roman" charset="0"/>
              </a:rPr>
              <a:t>practice”,</a:t>
            </a:r>
            <a:r>
              <a:rPr lang="en-US" i="1" dirty="0" smtClean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i="1" dirty="0">
                <a:latin typeface="Calibri" charset="0"/>
                <a:ea typeface="Calibri" charset="0"/>
                <a:cs typeface="Times New Roman" charset="0"/>
              </a:rPr>
              <a:t>Cambridge, Massachusetts : The MIT Press.</a:t>
            </a:r>
            <a:endParaRPr lang="en-US" i="1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07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380514"/>
            <a:ext cx="9622301" cy="54071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399" y="42204"/>
            <a:ext cx="3296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Block 3 </a:t>
            </a:r>
            <a:r>
              <a:rPr lang="mr-IN" sz="2400" b="1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6 Vs Block 7-13</a:t>
            </a: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Contralateral ROIs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Exp2.1.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Res2.1.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5796433" y="3401704"/>
            <a:ext cx="3923" cy="1111255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5796434" y="1799868"/>
            <a:ext cx="3923" cy="1111255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42" y="1378490"/>
            <a:ext cx="9481624" cy="5336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7968" y="14068"/>
            <a:ext cx="3296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Block 3 </a:t>
            </a:r>
            <a:r>
              <a:rPr lang="mr-IN" sz="2400" b="1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6 Vs Block 7-13</a:t>
            </a: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Ipsilateral ROIs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Exp2.1.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Res2.1.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5725797" y="3358540"/>
            <a:ext cx="3923" cy="1111255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5725798" y="1756704"/>
            <a:ext cx="3923" cy="1111255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68161" y="4950635"/>
            <a:ext cx="6685490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100 ms Inter Stimulus Interval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is not enough for the pre-stimulus analysis 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05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05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72862" y="638877"/>
            <a:ext cx="2831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charset="0"/>
                <a:ea typeface="Calibri" charset="0"/>
                <a:cs typeface="Calibri" charset="0"/>
              </a:rPr>
              <a:t>Exp. 2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61269" y="1573848"/>
            <a:ext cx="6592382" cy="3451115"/>
            <a:chOff x="2729133" y="1500712"/>
            <a:chExt cx="6592382" cy="3451115"/>
          </a:xfrm>
        </p:grpSpPr>
        <p:sp>
          <p:nvSpPr>
            <p:cNvPr id="15" name="Rectangle 14"/>
            <p:cNvSpPr/>
            <p:nvPr/>
          </p:nvSpPr>
          <p:spPr>
            <a:xfrm>
              <a:off x="2729133" y="1500712"/>
              <a:ext cx="6499274" cy="3451115"/>
            </a:xfrm>
            <a:prstGeom prst="rect">
              <a:avLst/>
            </a:prstGeom>
            <a:noFill/>
            <a:ln w="762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137" y="1500712"/>
              <a:ext cx="6592378" cy="3451115"/>
            </a:xfrm>
            <a:prstGeom prst="rect">
              <a:avLst/>
            </a:prstGeom>
          </p:spPr>
        </p:pic>
      </p:grpSp>
      <p:sp>
        <p:nvSpPr>
          <p:cNvPr id="21" name="Rounded Rectangle 20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21" y="-385483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 3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592" y="1591236"/>
            <a:ext cx="549984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Goal: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Investigate the role of alpha-band frequency</a:t>
            </a: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After increasing the timing between two continuous trials, can participants still learn implicitly?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is the role of alpha-band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phase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in predictive learning?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39" y="2237020"/>
            <a:ext cx="5501060" cy="2817399"/>
          </a:xfrm>
        </p:spPr>
      </p:pic>
      <p:sp>
        <p:nvSpPr>
          <p:cNvPr id="9" name="Rounded Rectangle 8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3" t="4091" r="1229" b="3512"/>
          <a:stretch/>
        </p:blipFill>
        <p:spPr>
          <a:xfrm>
            <a:off x="646704" y="1519426"/>
            <a:ext cx="3688522" cy="3834274"/>
          </a:xfrm>
        </p:spPr>
      </p:pic>
      <p:sp>
        <p:nvSpPr>
          <p:cNvPr id="9" name="TextBox 8"/>
          <p:cNvSpPr txBox="1"/>
          <p:nvPr/>
        </p:nvSpPr>
        <p:spPr>
          <a:xfrm>
            <a:off x="646704" y="5202519"/>
            <a:ext cx="3570158" cy="185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Participants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did not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exhibit a sequential learning on the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first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transition block.</a:t>
            </a:r>
            <a:endParaRPr lang="en-US" sz="105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05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1" b="41335"/>
          <a:stretch/>
        </p:blipFill>
        <p:spPr>
          <a:xfrm>
            <a:off x="4436962" y="1519425"/>
            <a:ext cx="6367025" cy="38342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88877" y="671302"/>
            <a:ext cx="12041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Exp. </a:t>
            </a:r>
            <a:r>
              <a:rPr lang="en-US" sz="3200" b="1" dirty="0" smtClean="0"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3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9013" y="5202519"/>
            <a:ext cx="4152942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endParaRPr lang="en-US" sz="105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Added catch trials after Block 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8386" y="671302"/>
            <a:ext cx="12041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Exp.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6704" y="1501006"/>
            <a:ext cx="10157283" cy="3852694"/>
          </a:xfrm>
          <a:prstGeom prst="rect">
            <a:avLst/>
          </a:prstGeom>
          <a:noFill/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4" y="1434205"/>
            <a:ext cx="9635639" cy="5262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8721" y="-385483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 3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392" y="-304800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Predictive learning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549" y="3546115"/>
            <a:ext cx="10174310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tx1">
                  <a:lumMod val="95000"/>
                </a:schemeClr>
              </a:buClr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We are constantly predicting our future</a:t>
            </a:r>
          </a:p>
          <a:p>
            <a:pPr marL="342900" indent="-342900" algn="just">
              <a:lnSpc>
                <a:spcPct val="150000"/>
              </a:lnSpc>
              <a:buClr>
                <a:schemeClr val="tx1">
                  <a:lumMod val="95000"/>
                </a:schemeClr>
              </a:buClr>
              <a:buFont typeface="Arial" charset="0"/>
              <a:buChar char="•"/>
            </a:pPr>
            <a:endParaRPr lang="en-US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tx1">
                  <a:lumMod val="95000"/>
                </a:schemeClr>
              </a:buClr>
              <a:buFont typeface="Arial" charset="0"/>
              <a:buChar char="•"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Learning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signals (i.e., the prediction error) driven by the difference between the brain’s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top-down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prediction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bottom-up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real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world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information</a:t>
            </a:r>
          </a:p>
          <a:p>
            <a:pPr marL="342900" indent="-342900" algn="just">
              <a:lnSpc>
                <a:spcPct val="150000"/>
              </a:lnSpc>
              <a:buClr>
                <a:schemeClr val="tx1">
                  <a:lumMod val="95000"/>
                </a:schemeClr>
              </a:buClr>
              <a:buFont typeface="Arial" charset="0"/>
              <a:buChar char="•"/>
            </a:pPr>
            <a:endParaRPr lang="en-US" sz="11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tx1">
                  <a:lumMod val="95000"/>
                </a:schemeClr>
              </a:buClr>
              <a:buSzPct val="80000"/>
              <a:buFont typeface="Arial" charset="0"/>
              <a:buChar char="•"/>
            </a:pP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Hypothesis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redictive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learning occurs based on a temporal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organization (alpha cycle, ~100ms).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9549" y="1553183"/>
            <a:ext cx="10105934" cy="1776334"/>
            <a:chOff x="579549" y="1553183"/>
            <a:chExt cx="10105934" cy="1776334"/>
          </a:xfrm>
        </p:grpSpPr>
        <p:grpSp>
          <p:nvGrpSpPr>
            <p:cNvPr id="6" name="Group 5"/>
            <p:cNvGrpSpPr/>
            <p:nvPr/>
          </p:nvGrpSpPr>
          <p:grpSpPr>
            <a:xfrm>
              <a:off x="579549" y="1601813"/>
              <a:ext cx="10105934" cy="1727704"/>
              <a:chOff x="991673" y="2749691"/>
              <a:chExt cx="10105934" cy="172770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29" t="71928"/>
              <a:stretch/>
            </p:blipFill>
            <p:spPr>
              <a:xfrm>
                <a:off x="991673" y="2749691"/>
                <a:ext cx="10105934" cy="1727704"/>
              </a:xfrm>
              <a:prstGeom prst="rect">
                <a:avLst/>
              </a:prstGeom>
            </p:spPr>
          </p:pic>
          <p:cxnSp>
            <p:nvCxnSpPr>
              <p:cNvPr id="4" name="Straight Connector 3"/>
              <p:cNvCxnSpPr/>
              <p:nvPr/>
            </p:nvCxnSpPr>
            <p:spPr>
              <a:xfrm>
                <a:off x="991673" y="2749691"/>
                <a:ext cx="101059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/>
            <p:nvPr/>
          </p:nvCxnSpPr>
          <p:spPr>
            <a:xfrm>
              <a:off x="10677968" y="1553183"/>
              <a:ext cx="0" cy="119974"/>
            </a:xfrm>
            <a:prstGeom prst="line">
              <a:avLst/>
            </a:prstGeom>
            <a:ln>
              <a:solidFill>
                <a:srgbClr val="3333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01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00" y="1405544"/>
            <a:ext cx="9163049" cy="5353879"/>
          </a:xfrm>
        </p:spPr>
      </p:pic>
      <p:sp>
        <p:nvSpPr>
          <p:cNvPr id="5" name="TextBox 4"/>
          <p:cNvSpPr txBox="1"/>
          <p:nvPr/>
        </p:nvSpPr>
        <p:spPr>
          <a:xfrm rot="16200000">
            <a:off x="6662871" y="5182862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</a:rPr>
              <a:t>Trans block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2795" y="18204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8669906" y="5182861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</a:rPr>
              <a:t>Trans block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4547525" y="2595558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</a:rPr>
              <a:t>Trans block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2490991" y="2595557"/>
            <a:ext cx="1547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</a:rPr>
              <a:t>Trans block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599" y="5433496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20 subjects</a:t>
            </a:r>
          </a:p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With EEG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728" y="-204071"/>
            <a:ext cx="10723801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After increasing the timing between two continuous trials, can participants still learn implicitly?</a:t>
            </a: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       No. Sig difference. Similar trend.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7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817636" y="5450929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20 subjects</a:t>
            </a:r>
          </a:p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With EEG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1"/>
          <a:stretch/>
        </p:blipFill>
        <p:spPr>
          <a:xfrm>
            <a:off x="5817636" y="2024576"/>
            <a:ext cx="5249299" cy="3239983"/>
          </a:xfr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" y="2041332"/>
            <a:ext cx="5528543" cy="323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83002" y="5467684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11 subjects</a:t>
            </a:r>
          </a:p>
          <a:p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With EEG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002" y="1548038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Exp. 2.1.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9500" y="1548038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Exp. 3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2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3" y="1437092"/>
            <a:ext cx="9729245" cy="5305755"/>
          </a:xfrm>
        </p:spPr>
      </p:pic>
      <p:sp>
        <p:nvSpPr>
          <p:cNvPr id="7" name="TextBox 6"/>
          <p:cNvSpPr txBox="1"/>
          <p:nvPr/>
        </p:nvSpPr>
        <p:spPr>
          <a:xfrm>
            <a:off x="694749" y="68019"/>
            <a:ext cx="5193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Block 11 </a:t>
            </a:r>
            <a:r>
              <a:rPr lang="mr-IN" sz="2400" b="1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16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_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Predicted vs Catch trials</a:t>
            </a: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Contralateral ROIs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4749" y="68019"/>
            <a:ext cx="5193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Block 11 </a:t>
            </a:r>
            <a:r>
              <a:rPr lang="mr-IN" sz="2400" b="1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16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_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Predicted vs Catch trials</a:t>
            </a: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Ipsilateral ROIs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"/>
          <a:stretch/>
        </p:blipFill>
        <p:spPr>
          <a:xfrm>
            <a:off x="807293" y="1392574"/>
            <a:ext cx="9814286" cy="5366950"/>
          </a:xfrm>
        </p:spPr>
      </p:pic>
      <p:sp>
        <p:nvSpPr>
          <p:cNvPr id="6" name="Rounded Rectangle 5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Res3.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350520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Summary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080" y="1225989"/>
            <a:ext cx="10076689" cy="56320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Hypothesis: 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Every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alpha cycle (~100 msec) the brain repeats a prediction-followed-by-outcome learning </a:t>
            </a: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episode.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What we did: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We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have designed a sequential learning experiment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where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subjects have implicitly learned what will happen next. Our behavioral results showed a learning trend over time. </a:t>
            </a:r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investigate whether top-down modulation of brain oscillations accounts for this learning, we have recorded EEG signals. </a:t>
            </a:r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What our preliminary results showed: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pre-stimulus alpha synchronization contralateral to the location of the stimulus. 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B0F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322385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Discussion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57" y="1526348"/>
            <a:ext cx="10986866" cy="53316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We presented our stimuli in ~10 Hz ( entrainment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specific to ∼10 Hz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stimulation), Could it be the reason for the alpha activity? 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Previous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entrainment studies targeting the visual system have shown that </a:t>
            </a: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lvl="2">
              <a:lnSpc>
                <a:spcPct val="150000"/>
              </a:lnSpc>
            </a:pP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Even</a:t>
            </a:r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 non-rhythmic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input can result in cortical 10 Hz resonance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VanRullen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and Macdonald,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2012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). 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Also</a:t>
            </a:r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, rhythmic stimulation at frequencies other than 10 Hz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was shown to induce a 10 Hz rhythmicity in perceptual performance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(de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Graaf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et al., 2013). 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28" y="-317827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Future steps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7299" y="1781663"/>
            <a:ext cx="10203297" cy="4351337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ource analysis</a:t>
            </a:r>
          </a:p>
          <a:p>
            <a:endParaRPr lang="en-US" sz="2400" b="1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Cross frequency coupling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(e.g., the interaction between gamma and alpha during the predictive learning)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Phase amplitude coupling </a:t>
            </a:r>
          </a:p>
          <a:p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Shifting in phase from -100 to 100 in different brain oscillations</a:t>
            </a:r>
            <a:endParaRPr lang="en-US" sz="2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776" y="-364584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Acknowledgement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976" y="1595397"/>
            <a:ext cx="8595360" cy="43513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My Supervisors and committees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Randall O’Reilly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Tim Curran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Al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Kim</a:t>
            </a:r>
          </a:p>
          <a:p>
            <a:pPr lvl="1">
              <a:lnSpc>
                <a:spcPct val="100000"/>
              </a:lnSpc>
            </a:pPr>
            <a:endParaRPr lang="en-US" sz="1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Computational Neural Network Lab</a:t>
            </a:r>
            <a:endParaRPr lang="en-US" sz="2400" b="1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John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Rohrlich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Tom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Hazy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Seth Herd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Jake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Russin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Kai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Krueger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Ananta Nair</a:t>
            </a:r>
          </a:p>
          <a:p>
            <a:pPr>
              <a:lnSpc>
                <a:spcPct val="100000"/>
              </a:lnSpc>
            </a:pPr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</a:pPr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</a:pP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37</a:t>
            </a:fld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61" b="97753" l="3774" r="97799">
                        <a14:foregroundMark x1="85535" y1="53652" x2="85535" y2="53652"/>
                        <a14:foregroundMark x1="17925" y1="68820" x2="8805" y2="62921"/>
                        <a14:foregroundMark x1="11635" y1="32022" x2="26101" y2="15730"/>
                        <a14:foregroundMark x1="42767" y1="8708" x2="52830" y2="8427"/>
                        <a14:foregroundMark x1="35849" y1="67978" x2="42138" y2="69663"/>
                        <a14:foregroundMark x1="55346" y1="74157" x2="56289" y2="80056"/>
                        <a14:foregroundMark x1="53459" y1="81742" x2="46541" y2="83989"/>
                        <a14:backgroundMark x1="87736" y1="56461" x2="87736" y2="56461"/>
                        <a14:backgroundMark x1="87736" y1="59270" x2="87736" y2="59270"/>
                        <a14:backgroundMark x1="56918" y1="73596" x2="56918" y2="73596"/>
                        <a14:backgroundMark x1="62579" y1="72753" x2="72327" y2="71629"/>
                        <a14:backgroundMark x1="82704" y1="66573" x2="87421" y2="60955"/>
                        <a14:backgroundMark x1="35849" y1="67978" x2="23585" y2="69663"/>
                        <a14:backgroundMark x1="8176" y1="61517" x2="6604" y2="49157"/>
                        <a14:backgroundMark x1="6289" y1="46348" x2="11635" y2="32865"/>
                        <a14:backgroundMark x1="26415" y1="15449" x2="42767" y2="8708"/>
                        <a14:backgroundMark x1="27044" y1="16292" x2="17925" y2="23034"/>
                        <a14:backgroundMark x1="16981" y1="24719" x2="11321" y2="33146"/>
                        <a14:backgroundMark x1="53145" y1="8146" x2="60377" y2="8989"/>
                        <a14:backgroundMark x1="41824" y1="69944" x2="37107" y2="72753"/>
                        <a14:backgroundMark x1="55660" y1="80056" x2="53774" y2="81742"/>
                        <a14:backgroundMark x1="8805" y1="60955" x2="11321" y2="64045"/>
                        <a14:backgroundMark x1="19497" y1="68258" x2="17610" y2="68539"/>
                        <a14:backgroundMark x1="10692" y1="64607" x2="12579" y2="66011"/>
                        <a14:backgroundMark x1="13836" y1="66854" x2="16981" y2="67416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28" y="4189862"/>
            <a:ext cx="2383335" cy="26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24336"/>
            <a:ext cx="8595360" cy="43513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latin typeface="Calibri" charset="0"/>
                <a:ea typeface="Calibri" charset="0"/>
                <a:cs typeface="Calibri" charset="0"/>
              </a:rPr>
              <a:t>END</a:t>
            </a:r>
            <a:endParaRPr lang="en-US" sz="4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 algn="ctr">
              <a:buNone/>
            </a:pP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and</a:t>
            </a:r>
            <a:endParaRPr lang="en-US" sz="4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Thanks!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396920"/>
            <a:ext cx="9692640" cy="1325562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References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CA29-DF03-5C43-B7E4-3FC9ACA9C38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" y="1351128"/>
            <a:ext cx="11012924" cy="541479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Cohen, M.X., 2014.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Analyzing neural time series data : theory and practice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Issues in clinical and cognitive neuropsychology. Cambridge, Massachusetts : The MIT Press.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Graaf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T.A., Gross, J., Paterson, G.,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Rusch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T., Sack, A.T.,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Thut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G., 2013.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Alpha-band rhythms in visual task performance: Phase-locking by rhythmic sensory stimulation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PLoS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One 8.</a:t>
            </a:r>
          </a:p>
          <a:p>
            <a:pPr>
              <a:lnSpc>
                <a:spcPct val="170000"/>
              </a:lnSpc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Deroost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N.,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Soetens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E., 2006.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Spatial Processing and Perceptual Sequence Learning in SRT Tasks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Exp. Psychol. 53, 16–30. https://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doi.org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/10.1027/1618-3169.53.1.16</a:t>
            </a:r>
          </a:p>
          <a:p>
            <a:pPr>
              <a:lnSpc>
                <a:spcPct val="170000"/>
              </a:lnSpc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Fiebelkorn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I.C.,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Kastner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S., 2019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. A Rhythmic Theory of Attention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Trends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Cogn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Sci. 23, 87–101. https://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doi.org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/10.1016/j.tics.2018.11.009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Reuter-Lorenz, P.A.,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Fendrich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R., 1990.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Orienting Attention across the Vertical Meridian: Evidence from </a:t>
            </a:r>
            <a:r>
              <a:rPr lang="en-US" b="1" dirty="0" err="1">
                <a:latin typeface="Calibri" charset="0"/>
                <a:ea typeface="Calibri" charset="0"/>
                <a:cs typeface="Calibri" charset="0"/>
              </a:rPr>
              <a:t>Callosotomy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 Patients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J.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Cogn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Neurosci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2, 232–238. https://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doi.org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/10.1162/jocn.1990.2.3.232</a:t>
            </a:r>
          </a:p>
          <a:p>
            <a:pPr>
              <a:lnSpc>
                <a:spcPct val="170000"/>
              </a:lnSpc>
            </a:pP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VanRullen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R., Macdonald, J.S.P., 2012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. Perceptual Echoes at 10 Hz in the Human Brain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Curr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Biol. 22, 995–999. https://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doi.org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/10.1016/j.cub.2012.03.050</a:t>
            </a:r>
          </a:p>
          <a:p>
            <a:pPr>
              <a:lnSpc>
                <a:spcPct val="170000"/>
              </a:lnSpc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5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9908" y="-322385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Alpha band oscillation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908" y="1740597"/>
            <a:ext cx="10928872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alpha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rhythm refers to brain oscillations within a frequency range of 8–12 Hz.</a:t>
            </a:r>
          </a:p>
          <a:p>
            <a:pPr marL="342900" indent="-342900" algn="just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</a:schemeClr>
              </a:buClr>
            </a:pPr>
            <a:r>
              <a:rPr lang="en-US" sz="3200" b="1" dirty="0" smtClean="0">
                <a:latin typeface="Calibri" charset="0"/>
                <a:ea typeface="Calibri" charset="0"/>
                <a:cs typeface="Calibri" charset="0"/>
              </a:rPr>
              <a:t>   Different 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Alpha </a:t>
            </a:r>
            <a:r>
              <a:rPr lang="en-US" sz="3200" b="1" dirty="0" smtClean="0">
                <a:latin typeface="Calibri" charset="0"/>
                <a:ea typeface="Calibri" charset="0"/>
                <a:cs typeface="Calibri" charset="0"/>
              </a:rPr>
              <a:t>roles</a:t>
            </a:r>
          </a:p>
          <a:p>
            <a:pPr>
              <a:lnSpc>
                <a:spcPct val="150000"/>
              </a:lnSpc>
              <a:buClr>
                <a:schemeClr val="tx1">
                  <a:lumMod val="85000"/>
                </a:schemeClr>
              </a:buClr>
            </a:pPr>
            <a:endParaRPr lang="en-US" sz="1000" b="1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“Idling” state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Alpha associated with attentional modulation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Alpha associated with </a:t>
            </a:r>
            <a:r>
              <a:rPr lang="en-US" sz="2400" b="1" dirty="0" smtClean="0">
                <a:latin typeface="Calibri" charset="0"/>
                <a:ea typeface="Calibri" charset="0"/>
                <a:cs typeface="Calibri" charset="0"/>
              </a:rPr>
              <a:t>prediction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r>
              <a:rPr lang="en-US" sz="2000" spc="10" dirty="0" smtClean="0">
                <a:latin typeface="Calibri" charset="0"/>
                <a:ea typeface="Calibri" charset="0"/>
                <a:cs typeface="Calibri" charset="0"/>
              </a:rPr>
              <a:t>(Top-down </a:t>
            </a:r>
            <a:r>
              <a:rPr lang="en-US" sz="2000" spc="10" dirty="0">
                <a:latin typeface="Calibri" charset="0"/>
                <a:ea typeface="Calibri" charset="0"/>
                <a:cs typeface="Calibri" charset="0"/>
              </a:rPr>
              <a:t>role in beta activity in addition to its roles during the motor </a:t>
            </a:r>
            <a:r>
              <a:rPr lang="en-US" sz="2000" spc="10" dirty="0" smtClean="0">
                <a:latin typeface="Calibri" charset="0"/>
                <a:ea typeface="Calibri" charset="0"/>
                <a:cs typeface="Calibri" charset="0"/>
              </a:rPr>
              <a:t>inhibition</a:t>
            </a:r>
            <a:r>
              <a:rPr lang="en-US" sz="2000" spc="10" dirty="0" smtClean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000" spc="10" dirty="0" err="1" smtClean="0">
                <a:latin typeface="Calibri" charset="0"/>
                <a:ea typeface="Calibri" charset="0"/>
                <a:cs typeface="Calibri" charset="0"/>
              </a:rPr>
              <a:t>Fiebelkorn</a:t>
            </a:r>
            <a:r>
              <a:rPr lang="en-US" sz="2000" spc="1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spc="1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000" spc="10" dirty="0" err="1">
                <a:latin typeface="Calibri" charset="0"/>
                <a:ea typeface="Calibri" charset="0"/>
                <a:cs typeface="Calibri" charset="0"/>
              </a:rPr>
              <a:t>Kastner</a:t>
            </a:r>
            <a:r>
              <a:rPr lang="en-US" sz="2000" spc="1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spc="10" dirty="0">
                <a:latin typeface="Calibri" charset="0"/>
                <a:ea typeface="Calibri" charset="0"/>
                <a:cs typeface="Calibri" charset="0"/>
              </a:rPr>
              <a:t>2019</a:t>
            </a:r>
            <a:r>
              <a:rPr lang="en-US" sz="2000" spc="10" dirty="0" smtClean="0">
                <a:latin typeface="Calibri" charset="0"/>
                <a:ea typeface="Calibri" charset="0"/>
                <a:cs typeface="Calibri" charset="0"/>
              </a:rPr>
              <a:t>))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000" dirty="0">
                <a:latin typeface="Calibri" charset="0"/>
                <a:ea typeface="Calibri" charset="0"/>
                <a:cs typeface="Calibri" charset="0"/>
              </a:rPr>
            </a:b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420856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Sequence learning 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5" y="1868838"/>
            <a:ext cx="5281100" cy="423404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73" y="2282624"/>
            <a:ext cx="5247183" cy="34871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9265024" y="3117333"/>
            <a:ext cx="1237129" cy="18177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44092" y="2602999"/>
            <a:ext cx="224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Transition Effect</a:t>
            </a:r>
            <a:endParaRPr lang="en-US" sz="24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1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1" y="1711381"/>
            <a:ext cx="10481000" cy="3753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4592" y="-443247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Experimental paradigm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961" y="5642037"/>
            <a:ext cx="1102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en-US" i="1" dirty="0" err="1" smtClean="0">
                <a:latin typeface="Calibri" charset="0"/>
                <a:ea typeface="Calibri" charset="0"/>
                <a:cs typeface="Calibri" charset="0"/>
              </a:rPr>
              <a:t>Deroost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 et. al, “</a:t>
            </a:r>
            <a:r>
              <a:rPr lang="en-US" b="1" i="1" dirty="0" smtClean="0">
                <a:latin typeface="Calibri" charset="0"/>
                <a:ea typeface="Calibri" charset="0"/>
                <a:cs typeface="Calibri" charset="0"/>
              </a:rPr>
              <a:t>Spatial processing and perceptual sequence learning in SRT tasks”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 Exp. Psychol., 2006.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8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37" y="1509178"/>
            <a:ext cx="9290943" cy="4896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4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848" y="-330200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 1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26" y="2649070"/>
            <a:ext cx="5377766" cy="3045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98849" y="1162832"/>
            <a:ext cx="549984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Goal:</a:t>
            </a:r>
          </a:p>
          <a:p>
            <a:pPr marL="285750" indent="-285750" algn="just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eplicate the sequence learning  without including any motor related learning 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Questions:</a:t>
            </a:r>
          </a:p>
          <a:p>
            <a:pPr marL="342900" indent="-342900" algn="just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Can people learn the sequence implicitly and without the association with their motor responses?</a:t>
            </a:r>
          </a:p>
          <a:p>
            <a:pPr marL="342900" indent="-342900" algn="just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When the sequence learning will happen (during the first or second half of the experiment)?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Do the position of the targets (XO/OX) affect learning?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Exp1.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53154" y="6055871"/>
            <a:ext cx="859122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Corpus callosum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involved in covert attentional shifts across visual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hemispheres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Reuter-Lorenz et al.2007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400" i="1" dirty="0">
                <a:latin typeface="Calibri" charset="0"/>
                <a:ea typeface="Calibri" charset="0"/>
                <a:cs typeface="Calibri" charset="0"/>
              </a:rPr>
              <a:t> 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848" y="-330200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 1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5" y="1504420"/>
            <a:ext cx="8911486" cy="5046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1324491" y="132236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Intro.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324491" y="208850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Exp1.</a:t>
            </a:r>
            <a:endParaRPr lang="en-US" sz="2000" b="1" dirty="0">
              <a:solidFill>
                <a:schemeClr val="bg1">
                  <a:lumMod val="85000"/>
                  <a:lumOff val="1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310423" y="2840585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Res.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310423" y="3605640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Sum.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336213" y="435553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Disc.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36213" y="5123318"/>
            <a:ext cx="867508" cy="70338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Fut.</a:t>
            </a:r>
            <a:endParaRPr lang="en-US" sz="2000" b="1" dirty="0">
              <a:solidFill>
                <a:schemeClr val="bg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5A2CA29-DF03-5C43-B7E4-3FC9ACA9C38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7BD9012-0428-2847-86F5-8B35F696CB58}" vid="{8F228C09-691C-F04F-8BD9-C28EFE84F7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21773</TotalTime>
  <Words>1579</Words>
  <Application>Microsoft Macintosh PowerPoint</Application>
  <PresentationFormat>Widescreen</PresentationFormat>
  <Paragraphs>488</Paragraphs>
  <Slides>39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 Hebrew</vt:lpstr>
      <vt:lpstr>Calibri</vt:lpstr>
      <vt:lpstr>Century Schoolbook</vt:lpstr>
      <vt:lpstr>Times New Roman</vt:lpstr>
      <vt:lpstr>Wingdings 2</vt:lpstr>
      <vt:lpstr>Arial</vt:lpstr>
      <vt:lpstr>Theme1</vt:lpstr>
      <vt:lpstr>PowerPoint Presentation</vt:lpstr>
      <vt:lpstr>PowerPoint Presentation</vt:lpstr>
      <vt:lpstr>Predictive learning</vt:lpstr>
      <vt:lpstr>Alpha band oscillation</vt:lpstr>
      <vt:lpstr>Sequence learning </vt:lpstr>
      <vt:lpstr>Experimental paradigm</vt:lpstr>
      <vt:lpstr>PowerPoint Presentation</vt:lpstr>
      <vt:lpstr>Experiment 1</vt:lpstr>
      <vt:lpstr>Experiment 1</vt:lpstr>
      <vt:lpstr>PowerPoint Presentation</vt:lpstr>
      <vt:lpstr>Experiment 1</vt:lpstr>
      <vt:lpstr>PowerPoint Presentation</vt:lpstr>
      <vt:lpstr>PowerPoint Presentation</vt:lpstr>
      <vt:lpstr>Experiment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2.1</vt:lpstr>
      <vt:lpstr>PowerPoint Presentation</vt:lpstr>
      <vt:lpstr>Inter Trial Coherence</vt:lpstr>
      <vt:lpstr>Cluster-based correction</vt:lpstr>
      <vt:lpstr>PowerPoint Presentation</vt:lpstr>
      <vt:lpstr>PowerPoint Presentation</vt:lpstr>
      <vt:lpstr>PowerPoint Presentation</vt:lpstr>
      <vt:lpstr>Experiment 3</vt:lpstr>
      <vt:lpstr>PowerPoint Presentation</vt:lpstr>
      <vt:lpstr>Experiment 3</vt:lpstr>
      <vt:lpstr>PowerPoint Presentation</vt:lpstr>
      <vt:lpstr>PowerPoint Presentation</vt:lpstr>
      <vt:lpstr>PowerPoint Presentation</vt:lpstr>
      <vt:lpstr>PowerPoint Presentation</vt:lpstr>
      <vt:lpstr>Summary</vt:lpstr>
      <vt:lpstr>Discussion</vt:lpstr>
      <vt:lpstr>Future steps</vt:lpstr>
      <vt:lpstr>Acknowledgement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Maryam Zolfaghar</dc:creator>
  <cp:lastModifiedBy>Maryam Zolfaghar</cp:lastModifiedBy>
  <cp:revision>969</cp:revision>
  <dcterms:created xsi:type="dcterms:W3CDTF">2017-04-27T20:30:51Z</dcterms:created>
  <dcterms:modified xsi:type="dcterms:W3CDTF">2019-04-23T17:26:48Z</dcterms:modified>
</cp:coreProperties>
</file>